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4" r:id="rId4"/>
    <p:sldId id="261" r:id="rId5"/>
    <p:sldId id="262" r:id="rId6"/>
    <p:sldId id="259" r:id="rId7"/>
    <p:sldId id="263" r:id="rId8"/>
    <p:sldId id="264" r:id="rId9"/>
    <p:sldId id="266" r:id="rId10"/>
    <p:sldId id="276" r:id="rId11"/>
    <p:sldId id="270" r:id="rId12"/>
    <p:sldId id="280" r:id="rId13"/>
    <p:sldId id="268" r:id="rId14"/>
    <p:sldId id="279" r:id="rId15"/>
    <p:sldId id="281" r:id="rId16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DDBA2-3215-444F-AA27-B015D156E4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0D8AE6-3495-4D9D-AF6B-30FB95FFC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0294B-38CF-4C00-B977-C835D25BE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93965-CF96-4F1E-8A30-C76D73C57CEC}" type="datetimeFigureOut">
              <a:rPr lang="en-IL" smtClean="0"/>
              <a:t>25/03/2022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1B672-2505-4D2F-AED4-037192396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25A19-5E19-45DB-A87A-6A8BAFCCE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30C56-D997-48AE-898E-E2AA577F07D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59096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DB94D-51F3-4B0C-B8CA-2AB0023F0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0E76E3-36AA-43FF-A114-8A8ABAF600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A3002-61A3-4C98-AEAA-929891AC4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93965-CF96-4F1E-8A30-C76D73C57CEC}" type="datetimeFigureOut">
              <a:rPr lang="en-IL" smtClean="0"/>
              <a:t>25/03/2022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63EF7-0264-46AC-98F2-622C035CA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1E80F-AA53-4E20-967F-9F5957DFF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30C56-D997-48AE-898E-E2AA577F07D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22427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BFCEBC-BDD3-4868-96D1-5A5C8E2F2C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CAC409-0E56-4A16-BF2F-47C59529E1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ABEEA-3A91-4C2E-B78A-B80A0A3C5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93965-CF96-4F1E-8A30-C76D73C57CEC}" type="datetimeFigureOut">
              <a:rPr lang="en-IL" smtClean="0"/>
              <a:t>25/03/2022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F99D3-FE8A-4307-9167-3E96E7A44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96773-B8E2-4ACB-9CD1-85AA5BC85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30C56-D997-48AE-898E-E2AA577F07D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1630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441D2-31A0-41AD-986F-34FCCFB76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F69A6-A8D3-4C3A-BE9F-E1FBB216A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A180C-AE76-4AF0-B616-AB0588D26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93965-CF96-4F1E-8A30-C76D73C57CEC}" type="datetimeFigureOut">
              <a:rPr lang="en-IL" smtClean="0"/>
              <a:t>25/03/2022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3EC12-64D2-4241-BFFE-53E3CAF2E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9872C-CF95-416D-8678-0DF645388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30C56-D997-48AE-898E-E2AA577F07D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8900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98D74-2F6C-4D03-882B-C5114753E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74C954-99EE-42E4-A177-41996B82D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DB5D7-8673-45F6-8251-EB8BFD285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93965-CF96-4F1E-8A30-C76D73C57CEC}" type="datetimeFigureOut">
              <a:rPr lang="en-IL" smtClean="0"/>
              <a:t>25/03/2022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6ECFB-020A-4174-A9BA-1E4254445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D7785-E16E-48E9-8329-F8A66CB2E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30C56-D997-48AE-898E-E2AA577F07D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09534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443FD-4F1A-4F61-A350-F6E84D143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1C09F-086D-46C9-ABE3-867803E4B0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A5F494-89DF-4289-AC03-AFDF83C716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2A553A-192D-472D-ACA0-E123D58C9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93965-CF96-4F1E-8A30-C76D73C57CEC}" type="datetimeFigureOut">
              <a:rPr lang="en-IL" smtClean="0"/>
              <a:t>25/03/2022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F6C9BA-8A4A-4ACC-977D-A3AFF62E8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ACA59A-B7B2-4D6A-873A-20BE0CA9A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30C56-D997-48AE-898E-E2AA577F07D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10366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DC910-02D2-4A79-AECB-4AE16434A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19B77-D1E7-48C5-8291-DDE789F1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48DA9B-568A-4762-86AC-B3468AF903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946C83-F612-40D7-BFC1-221DDA0404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56DA74-9CDA-4E8A-99D5-2E0EF036C9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F182D1-8DEB-46F6-8B9E-102A2E64D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93965-CF96-4F1E-8A30-C76D73C57CEC}" type="datetimeFigureOut">
              <a:rPr lang="en-IL" smtClean="0"/>
              <a:t>25/03/2022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0FE876-E0AF-4A3E-9A5D-3DF9E079D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083435-5BD5-4022-B179-D8E8B3D06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30C56-D997-48AE-898E-E2AA577F07D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44104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EE531-4307-4FA9-BD2C-D734513E0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B78CEE-536C-4003-93F1-E386C15CB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93965-CF96-4F1E-8A30-C76D73C57CEC}" type="datetimeFigureOut">
              <a:rPr lang="en-IL" smtClean="0"/>
              <a:t>25/03/2022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CC6EF7-015C-4AFE-8A9B-9984E79ED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CA7105-5261-417E-B0F5-8F58250FF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30C56-D997-48AE-898E-E2AA577F07D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62780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D4D4C6-1347-4F62-97E8-B73EF5ACE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93965-CF96-4F1E-8A30-C76D73C57CEC}" type="datetimeFigureOut">
              <a:rPr lang="en-IL" smtClean="0"/>
              <a:t>25/03/2022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4B21D-448F-4307-90E3-5111C0363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CDBE08-875F-4733-9051-DC04D79CF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30C56-D997-48AE-898E-E2AA577F07D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28631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C3CC1-5598-4E66-9206-9A40550EE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B88E3-0161-4825-92E5-B234E7560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ED3A57-6528-4B9C-A059-DAD5E794A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39BFC5-772D-4AF3-BC82-8CF194E31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93965-CF96-4F1E-8A30-C76D73C57CEC}" type="datetimeFigureOut">
              <a:rPr lang="en-IL" smtClean="0"/>
              <a:t>25/03/2022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D6B286-FB65-4312-92A4-699D64AFD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B5763A-E749-44AA-9CA7-40013A4A2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30C56-D997-48AE-898E-E2AA577F07D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8749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7FBE-7D78-4503-80E1-40744320A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87C0EB-07C7-408A-A265-A42D7212D7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2CA110-95D1-47E6-9E75-2476A444B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9D6F7C-E302-492A-8AD8-9EE07296E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93965-CF96-4F1E-8A30-C76D73C57CEC}" type="datetimeFigureOut">
              <a:rPr lang="en-IL" smtClean="0"/>
              <a:t>25/03/2022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213E40-408C-4F03-9D59-17346EE9E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0F6D91-EEE1-4824-859F-B456058AF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30C56-D997-48AE-898E-E2AA577F07D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72852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7A867B-3B59-4CA2-B316-028E49770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AAEED7-B420-42FA-A15E-BCEC29478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2BCC8-D737-49DD-80ED-276974A013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93965-CF96-4F1E-8A30-C76D73C57CEC}" type="datetimeFigureOut">
              <a:rPr lang="en-IL" smtClean="0"/>
              <a:t>25/03/2022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CFBDC-18AC-4E2B-A2B8-D1FCC8710E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3BC2E-0B1A-4C3E-AFB1-F5F26DB47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30C56-D997-48AE-898E-E2AA577F07D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84888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tif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131E65-2AB2-4616-A110-9518A73CED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en-US" sz="6600" dirty="0"/>
              <a:t>Final Project </a:t>
            </a:r>
            <a:br>
              <a:rPr lang="en-US" sz="6600" dirty="0"/>
            </a:br>
            <a:r>
              <a:rPr lang="en-US" sz="6600" dirty="0"/>
              <a:t>Predicting tree class based on tree leaf images </a:t>
            </a:r>
            <a:endParaRPr lang="en-IL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CD4766-91C1-4247-8F13-74EF6E3D0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983276"/>
            <a:ext cx="10512552" cy="1126680"/>
          </a:xfrm>
        </p:spPr>
        <p:txBody>
          <a:bodyPr>
            <a:normAutofit/>
          </a:bodyPr>
          <a:lstStyle/>
          <a:p>
            <a:pPr algn="l"/>
            <a:r>
              <a:rPr lang="en-US"/>
              <a:t>Yael Ezra</a:t>
            </a:r>
            <a:endParaRPr lang="en-IL" dirty="0"/>
          </a:p>
        </p:txBody>
      </p:sp>
      <p:sp>
        <p:nvSpPr>
          <p:cNvPr id="39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16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060C6-26F2-4421-95FE-31398D66B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Models</a:t>
            </a:r>
            <a:endParaRPr lang="en-IL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B5297B5-A289-4331-A1CC-0F3141D5F3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3532785"/>
              </p:ext>
            </p:extLst>
          </p:nvPr>
        </p:nvGraphicFramePr>
        <p:xfrm>
          <a:off x="1661360" y="1694726"/>
          <a:ext cx="8869279" cy="4798149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301040">
                  <a:extLst>
                    <a:ext uri="{9D8B030D-6E8A-4147-A177-3AD203B41FA5}">
                      <a16:colId xmlns:a16="http://schemas.microsoft.com/office/drawing/2014/main" val="4051940577"/>
                    </a:ext>
                  </a:extLst>
                </a:gridCol>
                <a:gridCol w="6568239">
                  <a:extLst>
                    <a:ext uri="{9D8B030D-6E8A-4147-A177-3AD203B41FA5}">
                      <a16:colId xmlns:a16="http://schemas.microsoft.com/office/drawing/2014/main" val="1476730341"/>
                    </a:ext>
                  </a:extLst>
                </a:gridCol>
              </a:tblGrid>
              <a:tr h="1757049">
                <a:tc>
                  <a:txBody>
                    <a:bodyPr/>
                    <a:lstStyle/>
                    <a:p>
                      <a:r>
                        <a:rPr lang="en-US" dirty="0"/>
                        <a:t>MLPClassifier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dirty="0"/>
                        <a:t>Hidden layer size: </a:t>
                      </a:r>
                      <a:r>
                        <a:rPr lang="en-US" b="0" dirty="0"/>
                        <a:t>(5,), (50,), (100,), (5, 5), (5, 100), (100, 100)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dirty="0"/>
                        <a:t>Activation function: 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'identity', 'logistic', 'tanh', '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relu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Learning rate: 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'constant', '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invscaling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', 'adaptive’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Learning rate init: </a:t>
                      </a:r>
                      <a:r>
                        <a:rPr lang="en-IL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0.001, 0.1, 10</a:t>
                      </a:r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Alpha: </a:t>
                      </a:r>
                      <a:r>
                        <a:rPr lang="en-IL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0.0001,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L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0.05, 0.5</a:t>
                      </a:r>
                      <a:endParaRPr lang="en-IL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722361"/>
                  </a:ext>
                </a:extLst>
              </a:tr>
              <a:tr h="152055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SVM</a:t>
                      </a:r>
                      <a:endParaRPr lang="en-IL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b="1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b="1" dirty="0"/>
                        <a:t>C: </a:t>
                      </a:r>
                      <a:r>
                        <a:rPr lang="en-I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0.05, 0.5, 1, 10, 100</a:t>
                      </a:r>
                      <a:endParaRPr lang="he-IL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Kernel: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'linear', 'poly', '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rbf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', 'sigmoid'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452104"/>
                  </a:ext>
                </a:extLst>
              </a:tr>
              <a:tr h="152055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Gradient Boosting Classifier</a:t>
                      </a:r>
                      <a:endParaRPr lang="en-IL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pt-BR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 estimators: </a:t>
                      </a:r>
                      <a:r>
                        <a:rPr lang="pt-B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1, 10, 100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pt-BR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 depth:</a:t>
                      </a:r>
                      <a:r>
                        <a:rPr lang="pt-B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5, 10, 50, 100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pt-BR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Learning rate: </a:t>
                      </a:r>
                      <a:r>
                        <a:rPr lang="en-I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0.001, 0.1, 0.5, 0.7</a:t>
                      </a:r>
                      <a:endParaRPr lang="pt-BR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7942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6765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122C6-9E8D-49F2-BE57-DC484616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SVM</a:t>
            </a:r>
            <a:endParaRPr lang="en-I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9BB464-E51C-4860-B950-226A73F09678}"/>
              </a:ext>
            </a:extLst>
          </p:cNvPr>
          <p:cNvSpPr txBox="1"/>
          <p:nvPr/>
        </p:nvSpPr>
        <p:spPr>
          <a:xfrm>
            <a:off x="532880" y="365125"/>
            <a:ext cx="1925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Best parameters: </a:t>
            </a:r>
            <a:r>
              <a:rPr lang="en-US" dirty="0"/>
              <a:t>C: 0.05</a:t>
            </a:r>
          </a:p>
          <a:p>
            <a:r>
              <a:rPr lang="en-US" dirty="0"/>
              <a:t>Kernel: ‘linear’</a:t>
            </a:r>
          </a:p>
          <a:p>
            <a:endParaRPr lang="en-IL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E1D4B4C-35BB-45FC-807F-DA369CD7E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20875"/>
            <a:ext cx="6096000" cy="4572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EB5C61E-164E-4D9B-8685-7B830A4C6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14" y="1920875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45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122C6-9E8D-49F2-BE57-DC484616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Gradient Boosting Classifier</a:t>
            </a:r>
            <a:endParaRPr lang="en-I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9BB464-E51C-4860-B950-226A73F09678}"/>
              </a:ext>
            </a:extLst>
          </p:cNvPr>
          <p:cNvSpPr txBox="1"/>
          <p:nvPr/>
        </p:nvSpPr>
        <p:spPr>
          <a:xfrm>
            <a:off x="532880" y="365125"/>
            <a:ext cx="1925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Best parameters:</a:t>
            </a:r>
          </a:p>
          <a:p>
            <a:r>
              <a:rPr lang="en-US" dirty="0"/>
              <a:t>n estimators: 10</a:t>
            </a:r>
          </a:p>
          <a:p>
            <a:r>
              <a:rPr lang="en-US" dirty="0"/>
              <a:t>max depth: 5</a:t>
            </a:r>
          </a:p>
          <a:p>
            <a:r>
              <a:rPr lang="en-US" dirty="0"/>
              <a:t>learning rate:  0.1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E51BC6-7267-4EB9-9575-EA2661F27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72390"/>
            <a:ext cx="6096000" cy="4572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CB55DA-A84E-4AAA-A4F4-F2A51C55E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51" y="207239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511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122C6-9E8D-49F2-BE57-DC484616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MLP Classifier</a:t>
            </a:r>
            <a:endParaRPr lang="en-IL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278FB5-BE6C-429A-A68D-8E4DDBD74D4A}"/>
              </a:ext>
            </a:extLst>
          </p:cNvPr>
          <p:cNvSpPr txBox="1"/>
          <p:nvPr/>
        </p:nvSpPr>
        <p:spPr>
          <a:xfrm>
            <a:off x="532880" y="365125"/>
            <a:ext cx="30739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Best parameters: </a:t>
            </a:r>
          </a:p>
          <a:p>
            <a:r>
              <a:rPr lang="en-US" dirty="0"/>
              <a:t>hidden layer size: (50,)</a:t>
            </a:r>
          </a:p>
          <a:p>
            <a:r>
              <a:rPr lang="en-US" dirty="0"/>
              <a:t>activation function: ‘identity’</a:t>
            </a:r>
          </a:p>
          <a:p>
            <a:r>
              <a:rPr lang="en-US" dirty="0"/>
              <a:t>learning rate: ‘constant’</a:t>
            </a:r>
          </a:p>
          <a:p>
            <a:r>
              <a:rPr lang="en-US" dirty="0"/>
              <a:t>learning rate init: 0.001</a:t>
            </a:r>
          </a:p>
          <a:p>
            <a:r>
              <a:rPr lang="en-US" dirty="0"/>
              <a:t>alpha: 0.0001</a:t>
            </a:r>
          </a:p>
          <a:p>
            <a:endParaRPr lang="en-IL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85D2E26-9C36-4B5C-ABB7-F7917FBDF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75551"/>
            <a:ext cx="6096000" cy="4572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5D3CD7D-FC09-4D1D-B296-C9F5DC4DF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06" y="2175551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15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106E57-6E21-44FC-A11D-A8DDA2912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 dirty="0"/>
              <a:t>Summary</a:t>
            </a:r>
            <a:endParaRPr lang="en-IL" sz="54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13B8F-6F73-436E-A7B7-7006217AD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200" dirty="0"/>
              <a:t> In this project, I used the HOG method for extracting features and trained 3 models on the data.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/>
              <a:t>MLPClassifier had the best performances.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/>
              <a:t>A disadvantage of the one vs all method in this case is the imbalanced data.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/>
              <a:t>A disadvantage of the HOG method is the number of features.</a:t>
            </a:r>
            <a:endParaRPr lang="en-IL" sz="2200" dirty="0"/>
          </a:p>
        </p:txBody>
      </p:sp>
    </p:spTree>
    <p:extLst>
      <p:ext uri="{BB962C8B-B14F-4D97-AF65-F5344CB8AC3E}">
        <p14:creationId xmlns:p14="http://schemas.microsoft.com/office/powerpoint/2010/main" val="1522742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F22AF-D7BD-4A05-BBD5-86BE8013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Imbalanced Data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1935F5-ED32-4F1C-A8FC-5972747353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373"/>
          <a:stretch/>
        </p:blipFill>
        <p:spPr>
          <a:xfrm>
            <a:off x="3195108" y="2320505"/>
            <a:ext cx="5801784" cy="3856457"/>
          </a:xfrm>
        </p:spPr>
      </p:pic>
    </p:spTree>
    <p:extLst>
      <p:ext uri="{BB962C8B-B14F-4D97-AF65-F5344CB8AC3E}">
        <p14:creationId xmlns:p14="http://schemas.microsoft.com/office/powerpoint/2010/main" val="1065574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F92F0-7DEE-4C8D-A271-05D31DC1F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Swedish Leaf dataset</a:t>
            </a:r>
            <a:endParaRPr lang="en-IL" dirty="0"/>
          </a:p>
        </p:txBody>
      </p:sp>
      <p:pic>
        <p:nvPicPr>
          <p:cNvPr id="5" name="Content Placeholder 4" descr="A picture containing tree, several&#10;&#10;Description automatically generated">
            <a:extLst>
              <a:ext uri="{FF2B5EF4-FFF2-40B4-BE49-F238E27FC236}">
                <a16:creationId xmlns:a16="http://schemas.microsoft.com/office/drawing/2014/main" id="{F37D4520-7868-4919-9740-2B9B484F2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78" y="2025616"/>
            <a:ext cx="10197044" cy="3951355"/>
          </a:xfrm>
        </p:spPr>
      </p:pic>
    </p:spTree>
    <p:extLst>
      <p:ext uri="{BB962C8B-B14F-4D97-AF65-F5344CB8AC3E}">
        <p14:creationId xmlns:p14="http://schemas.microsoft.com/office/powerpoint/2010/main" val="3469231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B92D8-71D1-48BA-90F3-C6DB0D329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Intra Class Variability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DF6F89-5C4E-490C-8801-6C0E31A264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407" t="2581" r="29584" b="11617"/>
          <a:stretch/>
        </p:blipFill>
        <p:spPr>
          <a:xfrm>
            <a:off x="574438" y="1736387"/>
            <a:ext cx="1281648" cy="241358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A1B1F6-985D-44DD-9279-DE07136601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80" t="5141" r="28022" b="10654"/>
          <a:stretch/>
        </p:blipFill>
        <p:spPr>
          <a:xfrm>
            <a:off x="1922249" y="1796773"/>
            <a:ext cx="1376482" cy="23678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E1E22D-472D-4C9F-BB8A-C82C60B19B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208" t="5968" r="28790" b="12921"/>
          <a:stretch/>
        </p:blipFill>
        <p:spPr>
          <a:xfrm>
            <a:off x="3308764" y="1820840"/>
            <a:ext cx="1376482" cy="23181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36831E-6715-48AE-A43E-8FB7D1DEF7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118" t="5323" r="29274" b="10712"/>
          <a:stretch/>
        </p:blipFill>
        <p:spPr>
          <a:xfrm>
            <a:off x="4729546" y="1787482"/>
            <a:ext cx="1376482" cy="23678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276A48-2E9D-413A-B08B-D38CAEE3235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076" t="5967" r="28790" b="10953"/>
          <a:stretch/>
        </p:blipFill>
        <p:spPr>
          <a:xfrm>
            <a:off x="6183673" y="1820839"/>
            <a:ext cx="1376482" cy="23678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2067BC-29E1-4017-A48F-DE4EAD0684E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4820" t="5795" r="32408" b="11373"/>
          <a:stretch/>
        </p:blipFill>
        <p:spPr>
          <a:xfrm>
            <a:off x="7580221" y="1812910"/>
            <a:ext cx="1237477" cy="23458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BAF015-4F9E-4CB7-80C5-C7EE23EFEAD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5117" t="5968" r="30306" b="12436"/>
          <a:stretch/>
        </p:blipFill>
        <p:spPr>
          <a:xfrm>
            <a:off x="8906299" y="1820839"/>
            <a:ext cx="1281648" cy="23458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B5D1EB6-768F-4858-B5A8-0D6A357D26C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5189" t="5257" r="31346" b="10129"/>
          <a:stretch/>
        </p:blipFill>
        <p:spPr>
          <a:xfrm>
            <a:off x="10252443" y="1785050"/>
            <a:ext cx="1281648" cy="23795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E85168A-F14C-49A7-A597-3F66BDF8683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4532" t="5525" r="28813" b="13152"/>
          <a:stretch/>
        </p:blipFill>
        <p:spPr>
          <a:xfrm>
            <a:off x="1167845" y="4250192"/>
            <a:ext cx="1376483" cy="22904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1DC449D-5747-4D5A-A3E3-8A928E9A3AF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4973" t="3941" r="31315" b="11979"/>
          <a:stretch/>
        </p:blipFill>
        <p:spPr>
          <a:xfrm>
            <a:off x="2544328" y="4204493"/>
            <a:ext cx="1242310" cy="23795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A521794-BF7E-47AB-B9F9-E1C51DB7851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4973" t="5876" r="31053" b="11980"/>
          <a:stretch/>
        </p:blipFill>
        <p:spPr>
          <a:xfrm>
            <a:off x="3898219" y="4250192"/>
            <a:ext cx="1293658" cy="23458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49F2B26-17CE-4BD4-95B6-02A8686ED87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4973" t="5877" r="31053" b="11667"/>
          <a:stretch/>
        </p:blipFill>
        <p:spPr>
          <a:xfrm>
            <a:off x="5321577" y="4261917"/>
            <a:ext cx="1256347" cy="233387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C630F2B-1545-467E-B11B-A60396AC100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4973" t="5781" r="31316" b="12368"/>
          <a:stretch/>
        </p:blipFill>
        <p:spPr>
          <a:xfrm>
            <a:off x="6726816" y="4261917"/>
            <a:ext cx="1281648" cy="233387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94F524B-475B-4B85-A4C3-37002EE6274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34697" t="4824" r="32105" b="11979"/>
          <a:stretch/>
        </p:blipFill>
        <p:spPr>
          <a:xfrm>
            <a:off x="8123797" y="4250192"/>
            <a:ext cx="1248089" cy="234585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991E563-E968-4F2C-BB42-AEB4077AD95D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35169" t="5876" r="32105" b="11980"/>
          <a:stretch/>
        </p:blipFill>
        <p:spPr>
          <a:xfrm>
            <a:off x="9487219" y="4258984"/>
            <a:ext cx="1248090" cy="234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35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2D353-4588-4450-B7F0-9BFA336AE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29266"/>
            <a:ext cx="5102351" cy="1676603"/>
          </a:xfrm>
        </p:spPr>
        <p:txBody>
          <a:bodyPr>
            <a:normAutofit/>
          </a:bodyPr>
          <a:lstStyle/>
          <a:p>
            <a:r>
              <a:rPr lang="en-US" dirty="0"/>
              <a:t>Feature Extraction</a:t>
            </a:r>
            <a:br>
              <a:rPr lang="en-US" dirty="0"/>
            </a:b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57F0F-A90A-4826-9634-9202CAE13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4" y="2438400"/>
            <a:ext cx="5102351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HOG – Histogram of Oriented Gradients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/>
              <a:t>Resizing the images.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/>
              <a:t>Each image is divided to blocks and each block is divided to cells.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b="0" i="0" dirty="0">
                <a:effectLst/>
                <a:latin typeface="charter"/>
              </a:rPr>
              <a:t>The gradient of each pixel is calculated.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b="0" i="0" dirty="0">
                <a:effectLst/>
                <a:latin typeface="charter"/>
              </a:rPr>
              <a:t> The magnitudes and angles of the gradients are calculated.</a:t>
            </a:r>
          </a:p>
          <a:p>
            <a:pPr marL="514350" indent="-514350">
              <a:buAutoNum type="arabicPeriod"/>
            </a:pPr>
            <a:endParaRPr lang="en-US" sz="2000" b="0" i="0" dirty="0">
              <a:effectLst/>
              <a:latin typeface="charter"/>
            </a:endParaRPr>
          </a:p>
          <a:p>
            <a:pPr marL="514350" indent="-514350">
              <a:buAutoNum type="arabicPeriod"/>
            </a:pPr>
            <a:endParaRPr lang="en-IL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5B82D5-A8BB-45BF-BED8-C7B206892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0112" y="0"/>
            <a:ext cx="5961888" cy="6858000"/>
          </a:xfrm>
          <a:prstGeom prst="rect">
            <a:avLst/>
          </a:prstGeom>
          <a:solidFill>
            <a:srgbClr val="47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296C61EC-FBF4-4216-BE67-6C864D30A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9984" y="484633"/>
            <a:ext cx="4846320" cy="2743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9">
            <a:extLst>
              <a:ext uri="{FF2B5EF4-FFF2-40B4-BE49-F238E27FC236}">
                <a16:creationId xmlns:a16="http://schemas.microsoft.com/office/drawing/2014/main" id="{39D6C490-0229-4573-9696-B73E5B3A9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9984" y="3511296"/>
            <a:ext cx="4846320" cy="2743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B1380CCF-F23D-4CA4-B5AD-FF118358A5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2" t="3555" r="7329" b="3802"/>
          <a:stretch/>
        </p:blipFill>
        <p:spPr>
          <a:xfrm>
            <a:off x="7402314" y="3549597"/>
            <a:ext cx="3501656" cy="27048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932BC67-F407-44A6-ABC0-7FBB32369365}"/>
              </a:ext>
            </a:extLst>
          </p:cNvPr>
          <p:cNvSpPr txBox="1"/>
          <p:nvPr/>
        </p:nvSpPr>
        <p:spPr>
          <a:xfrm>
            <a:off x="152399" y="6119336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https://scikit-image.org/docs/dev/auto_examples/features_detection/plot_hog.html#sphx-glr-auto-examples-features-detection-plot-hog-py</a:t>
            </a:r>
            <a:endParaRPr lang="en-IL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9A1BAD-3E11-4E96-BA65-BB671E5991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75" t="38050" r="15938" b="19915"/>
          <a:stretch/>
        </p:blipFill>
        <p:spPr>
          <a:xfrm>
            <a:off x="6956482" y="649428"/>
            <a:ext cx="4509147" cy="225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30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1B088B-6392-4D0F-9505-B5419E456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4944151" cy="378541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For each cell, a 9-point histogram is calculated.</a:t>
            </a:r>
          </a:p>
          <a:p>
            <a:pPr marL="0" indent="0">
              <a:buNone/>
            </a:pPr>
            <a:endParaRPr lang="en-IL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F7435D-E3DB-47B1-BA61-B00ACC83A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F263A0B5-F8C4-4116-809F-78A768EA7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557784"/>
            <a:ext cx="513020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E7483B-FC75-4B83-8510-1E15E9F50D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88" t="16928" r="39532" b="25266"/>
          <a:stretch/>
        </p:blipFill>
        <p:spPr>
          <a:xfrm>
            <a:off x="6904709" y="1795189"/>
            <a:ext cx="4475531" cy="3264375"/>
          </a:xfrm>
          <a:prstGeom prst="rect">
            <a:avLst/>
          </a:prstGeom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831CCB-15D8-4D82-9CA7-7C9E212FA88C}"/>
              </a:ext>
            </a:extLst>
          </p:cNvPr>
          <p:cNvSpPr txBox="1"/>
          <p:nvPr/>
        </p:nvSpPr>
        <p:spPr>
          <a:xfrm>
            <a:off x="134112" y="609474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sz="1400"/>
              <a:t>https://medium.com/analytics-vidhya/a-gentle-introduction-into-the-histogram-of-oriented-gradients-fdee9ed8f2aa</a:t>
            </a:r>
            <a:endParaRPr lang="en-IL" sz="1400" dirty="0"/>
          </a:p>
        </p:txBody>
      </p:sp>
    </p:spTree>
    <p:extLst>
      <p:ext uri="{BB962C8B-B14F-4D97-AF65-F5344CB8AC3E}">
        <p14:creationId xmlns:p14="http://schemas.microsoft.com/office/powerpoint/2010/main" val="3032227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ABBCC-DBEB-43B2-866D-E19BB1AE9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Resizing the Images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5185D3-FA22-48D7-84A5-83D993CC1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91" t="5719" r="6362"/>
          <a:stretch/>
        </p:blipFill>
        <p:spPr>
          <a:xfrm>
            <a:off x="696036" y="2074459"/>
            <a:ext cx="5247564" cy="410250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ADE9BA-9281-4F5F-A4C7-EF4D53A241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2" t="4231" r="6230"/>
          <a:stretch/>
        </p:blipFill>
        <p:spPr>
          <a:xfrm>
            <a:off x="6096001" y="1936426"/>
            <a:ext cx="5399964" cy="421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0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0186B-ADF5-45CF-A07D-6DBCFAD2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PCA for Dimension Reduction and EDA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A28473-B07E-42C6-A553-1EF623B66F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79" t="3575" r="7972"/>
          <a:stretch/>
        </p:blipFill>
        <p:spPr>
          <a:xfrm>
            <a:off x="5646388" y="1690688"/>
            <a:ext cx="5195455" cy="4195763"/>
          </a:xfrm>
        </p:spPr>
      </p:pic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AEC47862-AD63-49E1-BAEB-6AD28EDC14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96197"/>
              </p:ext>
            </p:extLst>
          </p:nvPr>
        </p:nvGraphicFramePr>
        <p:xfrm>
          <a:off x="2336800" y="2316480"/>
          <a:ext cx="1611086" cy="2397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5543">
                  <a:extLst>
                    <a:ext uri="{9D8B030D-6E8A-4147-A177-3AD203B41FA5}">
                      <a16:colId xmlns:a16="http://schemas.microsoft.com/office/drawing/2014/main" val="133415535"/>
                    </a:ext>
                  </a:extLst>
                </a:gridCol>
                <a:gridCol w="805543">
                  <a:extLst>
                    <a:ext uri="{9D8B030D-6E8A-4147-A177-3AD203B41FA5}">
                      <a16:colId xmlns:a16="http://schemas.microsoft.com/office/drawing/2014/main" val="29987644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0. 34</a:t>
                      </a:r>
                      <a:endParaRPr lang="en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6568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</a:t>
                      </a:r>
                      <a:endParaRPr lang="en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6657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</a:t>
                      </a:r>
                      <a:endParaRPr lang="en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93271113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  <a:p>
                      <a:pPr algn="ctr"/>
                      <a:r>
                        <a:rPr lang="en-US" dirty="0"/>
                        <a:t>.</a:t>
                      </a:r>
                    </a:p>
                    <a:p>
                      <a:pPr algn="ctr"/>
                      <a:r>
                        <a:rPr lang="en-US" dirty="0"/>
                        <a:t>.</a:t>
                      </a:r>
                      <a:endParaRPr lang="en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  <a:p>
                      <a:pPr algn="ctr"/>
                      <a:r>
                        <a:rPr lang="en-US" dirty="0"/>
                        <a:t>.</a:t>
                      </a:r>
                    </a:p>
                    <a:p>
                      <a:pPr algn="ctr"/>
                      <a:r>
                        <a:rPr lang="en-US" dirty="0"/>
                        <a:t>.</a:t>
                      </a:r>
                      <a:endParaRPr lang="en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55118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  <a:endParaRPr lang="en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</a:t>
                      </a:r>
                      <a:endParaRPr lang="en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527994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81AD0DBD-1D0A-41B6-B59A-8E0308FC082B}"/>
              </a:ext>
            </a:extLst>
          </p:cNvPr>
          <p:cNvSpPr txBox="1"/>
          <p:nvPr/>
        </p:nvSpPr>
        <p:spPr>
          <a:xfrm>
            <a:off x="2235200" y="1818918"/>
            <a:ext cx="2264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Explained variance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04224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535A7-F0E7-41A2-B814-4E7A85189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PCA for Each Class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BBBE56-6B51-4EF2-9139-8EFDFA1F2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67" t="4409" r="5970"/>
          <a:stretch/>
        </p:blipFill>
        <p:spPr>
          <a:xfrm>
            <a:off x="4415924" y="1588867"/>
            <a:ext cx="6372225" cy="498945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C074D3-912F-4365-B80E-98C4F2C628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17" t="5968" r="30306" b="12436"/>
          <a:stretch/>
        </p:blipFill>
        <p:spPr>
          <a:xfrm>
            <a:off x="2320407" y="1027906"/>
            <a:ext cx="1529866" cy="28001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3489E2-35F4-467E-9631-CA484C373079}"/>
              </a:ext>
            </a:extLst>
          </p:cNvPr>
          <p:cNvCxnSpPr>
            <a:cxnSpLocks/>
          </p:cNvCxnSpPr>
          <p:nvPr/>
        </p:nvCxnSpPr>
        <p:spPr>
          <a:xfrm flipH="1" flipV="1">
            <a:off x="4030942" y="1892476"/>
            <a:ext cx="2568501" cy="43638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8408CB9-6E64-439A-8C9A-D3E780DC4F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973" t="3941" r="31315" b="11979"/>
          <a:stretch/>
        </p:blipFill>
        <p:spPr>
          <a:xfrm>
            <a:off x="2320407" y="3836800"/>
            <a:ext cx="1529866" cy="293036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8905E77-3386-4D87-B928-BB1DA0C42E55}"/>
              </a:ext>
            </a:extLst>
          </p:cNvPr>
          <p:cNvCxnSpPr>
            <a:cxnSpLocks/>
          </p:cNvCxnSpPr>
          <p:nvPr/>
        </p:nvCxnSpPr>
        <p:spPr>
          <a:xfrm flipH="1">
            <a:off x="3968151" y="3836800"/>
            <a:ext cx="1768415" cy="14651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close up of a leaf&#10;&#10;Description automatically generated with low confidence">
            <a:extLst>
              <a:ext uri="{FF2B5EF4-FFF2-40B4-BE49-F238E27FC236}">
                <a16:creationId xmlns:a16="http://schemas.microsoft.com/office/drawing/2014/main" id="{FD98E55A-32EC-4DA2-AAA5-BCEC7FC2C7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81" y="1171027"/>
            <a:ext cx="1449539" cy="2745288"/>
          </a:xfrm>
          <a:prstGeom prst="rect">
            <a:avLst/>
          </a:prstGeom>
        </p:spPr>
      </p:pic>
      <p:pic>
        <p:nvPicPr>
          <p:cNvPr id="18" name="Picture 17" descr="A close-up of a plant&#10;&#10;Description automatically generated with medium confidence">
            <a:extLst>
              <a:ext uri="{FF2B5EF4-FFF2-40B4-BE49-F238E27FC236}">
                <a16:creationId xmlns:a16="http://schemas.microsoft.com/office/drawing/2014/main" id="{CE26013C-FDA4-45AF-B807-0F5CD90D7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54" y="4120611"/>
            <a:ext cx="1449539" cy="264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564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7FF6F2-0DB6-44A4-9F4C-110CEAC661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305"/>
          <a:stretch/>
        </p:blipFill>
        <p:spPr>
          <a:xfrm>
            <a:off x="2215603" y="1695450"/>
            <a:ext cx="7760794" cy="516255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F4B0F0A6-613E-4050-A6C3-7F1C3A522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083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tSNE </a:t>
            </a:r>
            <a:br>
              <a:rPr lang="en-US" dirty="0"/>
            </a:br>
            <a:r>
              <a:rPr lang="en-US" sz="2800" dirty="0"/>
              <a:t>T-distributed Stochastic Neighbor Embedding</a:t>
            </a:r>
            <a:endParaRPr lang="en-IL" sz="2800" dirty="0"/>
          </a:p>
        </p:txBody>
      </p:sp>
    </p:spTree>
    <p:extLst>
      <p:ext uri="{BB962C8B-B14F-4D97-AF65-F5344CB8AC3E}">
        <p14:creationId xmlns:p14="http://schemas.microsoft.com/office/powerpoint/2010/main" val="2474282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21613</TotalTime>
  <Words>386</Words>
  <Application>Microsoft Office PowerPoint</Application>
  <PresentationFormat>Widescreen</PresentationFormat>
  <Paragraphs>68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charter</vt:lpstr>
      <vt:lpstr>Wingdings</vt:lpstr>
      <vt:lpstr>Office Theme</vt:lpstr>
      <vt:lpstr>Final Project  Predicting tree class based on tree leaf images </vt:lpstr>
      <vt:lpstr>Swedish Leaf dataset</vt:lpstr>
      <vt:lpstr>Intra Class Variability</vt:lpstr>
      <vt:lpstr>Feature Extraction </vt:lpstr>
      <vt:lpstr>PowerPoint Presentation</vt:lpstr>
      <vt:lpstr>Resizing the Images</vt:lpstr>
      <vt:lpstr>PCA for Dimension Reduction and EDA</vt:lpstr>
      <vt:lpstr>PCA for Each Class</vt:lpstr>
      <vt:lpstr>tSNE  T-distributed Stochastic Neighbor Embedding</vt:lpstr>
      <vt:lpstr>Models</vt:lpstr>
      <vt:lpstr>SVM</vt:lpstr>
      <vt:lpstr>Gradient Boosting Classifier</vt:lpstr>
      <vt:lpstr>MLP Classifier</vt:lpstr>
      <vt:lpstr>Summary</vt:lpstr>
      <vt:lpstr>Imbalanced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- Predicting tree class based on tree leaf images</dc:title>
  <dc:creator>Yael Ezra</dc:creator>
  <cp:lastModifiedBy>Yael Ezra</cp:lastModifiedBy>
  <cp:revision>23</cp:revision>
  <dcterms:created xsi:type="dcterms:W3CDTF">2022-02-27T16:55:35Z</dcterms:created>
  <dcterms:modified xsi:type="dcterms:W3CDTF">2022-03-27T13:01:58Z</dcterms:modified>
</cp:coreProperties>
</file>